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3"/>
  </p:notesMasterIdLst>
  <p:sldIdLst>
    <p:sldId id="256" r:id="rId5"/>
    <p:sldId id="317" r:id="rId6"/>
    <p:sldId id="318" r:id="rId7"/>
    <p:sldId id="330" r:id="rId8"/>
    <p:sldId id="331" r:id="rId9"/>
    <p:sldId id="311" r:id="rId10"/>
    <p:sldId id="319" r:id="rId11"/>
    <p:sldId id="320" r:id="rId12"/>
    <p:sldId id="321" r:id="rId13"/>
    <p:sldId id="322" r:id="rId14"/>
    <p:sldId id="323" r:id="rId15"/>
    <p:sldId id="324" r:id="rId16"/>
    <p:sldId id="327" r:id="rId17"/>
    <p:sldId id="325" r:id="rId18"/>
    <p:sldId id="328" r:id="rId19"/>
    <p:sldId id="326" r:id="rId20"/>
    <p:sldId id="329" r:id="rId21"/>
    <p:sldId id="310" r:id="rId22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8F7C"/>
    <a:srgbClr val="358F37"/>
    <a:srgbClr val="649862"/>
    <a:srgbClr val="438669"/>
    <a:srgbClr val="34735D"/>
    <a:srgbClr val="35725C"/>
    <a:srgbClr val="73B6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77599" autoAdjust="0"/>
  </p:normalViewPr>
  <p:slideViewPr>
    <p:cSldViewPr snapToGrid="0" snapToObjects="1">
      <p:cViewPr varScale="1">
        <p:scale>
          <a:sx n="57" d="100"/>
          <a:sy n="57" d="100"/>
        </p:scale>
        <p:origin x="17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3FBE45-55CC-4994-B6DE-C068C06026D1}" type="datetimeFigureOut">
              <a:rPr lang="nl-BE" smtClean="0"/>
              <a:t>6/11/2019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665CD6-8A27-4481-9DCA-05CA40F4803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87574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Interactief – steeds onderbreken.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74943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Toekomst enkel na een delict.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13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14287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Steeds vertrekken vanuit hulpvraag</a:t>
            </a:r>
          </a:p>
          <a:p>
            <a:r>
              <a:rPr lang="nl-BE" dirty="0" smtClean="0"/>
              <a:t>Problematische opvoedingssituatie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dirty="0" smtClean="0"/>
              <a:t>Men heeft modules</a:t>
            </a:r>
            <a:r>
              <a:rPr lang="nl-BE" baseline="0" dirty="0" smtClean="0"/>
              <a:t> ontwikkeld.  CB – V – DB – </a:t>
            </a:r>
            <a:r>
              <a:rPr lang="nl-BE" baseline="0" dirty="0" err="1" smtClean="0"/>
              <a:t>Diag</a:t>
            </a:r>
            <a:r>
              <a:rPr lang="nl-BE" baseline="0" dirty="0" smtClean="0"/>
              <a:t> – …</a:t>
            </a:r>
            <a:endParaRPr lang="nl-BE" dirty="0" smtClean="0"/>
          </a:p>
          <a:p>
            <a:r>
              <a:rPr lang="nl-BE" dirty="0" smtClean="0"/>
              <a:t>Altijd</a:t>
            </a:r>
            <a:r>
              <a:rPr lang="nl-BE" baseline="0" dirty="0" smtClean="0"/>
              <a:t> CB begeleiding van gezin – ruimer </a:t>
            </a:r>
          </a:p>
          <a:p>
            <a:r>
              <a:rPr lang="nl-BE" baseline="0" dirty="0" smtClean="0"/>
              <a:t>indien nodig meer: </a:t>
            </a:r>
            <a:r>
              <a:rPr lang="nl-BE" baseline="0" dirty="0" err="1" smtClean="0"/>
              <a:t>dagbegeleiding</a:t>
            </a:r>
            <a:r>
              <a:rPr lang="nl-BE" baseline="0" dirty="0" smtClean="0"/>
              <a:t> in groep of verblijf</a:t>
            </a:r>
          </a:p>
          <a:p>
            <a:endParaRPr lang="nl-BE" baseline="0" dirty="0" smtClean="0"/>
          </a:p>
          <a:p>
            <a:r>
              <a:rPr lang="nl-BE" baseline="0" dirty="0" smtClean="0"/>
              <a:t>Flexibiliteit: modulair werken.  Mogelijkheden om flexibel te schakelen. </a:t>
            </a:r>
          </a:p>
          <a:p>
            <a:r>
              <a:rPr lang="nl-BE" baseline="0" dirty="0" smtClean="0"/>
              <a:t>Vroeger of </a:t>
            </a:r>
            <a:r>
              <a:rPr lang="nl-BE" baseline="0" dirty="0" err="1" smtClean="0"/>
              <a:t>resi</a:t>
            </a:r>
            <a:r>
              <a:rPr lang="nl-BE" baseline="0" dirty="0" smtClean="0"/>
              <a:t>, of dagcentrum of thuisbegeleiding: nu flexibeler, steeds meer CB dan V of DB</a:t>
            </a:r>
          </a:p>
          <a:p>
            <a:endParaRPr lang="nl-BE" baseline="0" dirty="0" smtClean="0"/>
          </a:p>
          <a:p>
            <a:r>
              <a:rPr lang="nl-BE" baseline="0" dirty="0" smtClean="0"/>
              <a:t>Probleem wachtlijsten!!!  Zet flexibiliteit onder druk, zet continuïteit onder druk – zorg op maat!</a:t>
            </a:r>
          </a:p>
          <a:p>
            <a:endParaRPr lang="nl-BE" baseline="0" dirty="0" smtClean="0"/>
          </a:p>
          <a:p>
            <a:r>
              <a:rPr lang="nl-BE" baseline="0" dirty="0" smtClean="0"/>
              <a:t>Jeugdhulp in de maatschappij en maatschappij in de jeugdhulp brengen.</a:t>
            </a:r>
          </a:p>
          <a:p>
            <a:r>
              <a:rPr lang="nl-BE" baseline="0" dirty="0" smtClean="0"/>
              <a:t>	leefgroepen in wooncentra – geen mastodonten van instellingen</a:t>
            </a:r>
          </a:p>
          <a:p>
            <a:r>
              <a:rPr lang="nl-BE" baseline="0" dirty="0" smtClean="0"/>
              <a:t>	vroeger echt normalisatie – nu terug 2à3 leefgroepen per setting</a:t>
            </a:r>
          </a:p>
          <a:p>
            <a:r>
              <a:rPr lang="nl-BE" baseline="0" dirty="0" smtClean="0"/>
              <a:t>Integratie in sportclubs – jeugdwerk, …. Brede context voor jongeren ontwikkelen</a:t>
            </a:r>
          </a:p>
          <a:p>
            <a:r>
              <a:rPr lang="nl-BE" baseline="0" dirty="0" smtClean="0"/>
              <a:t>	context creëren voor jongeren </a:t>
            </a:r>
          </a:p>
          <a:p>
            <a:r>
              <a:rPr lang="nl-BE" baseline="0" dirty="0" smtClean="0"/>
              <a:t>Door vrijwilligerswerking maatschappij in leefgroep brengen – vervoer – huiswerkbegeleiding - gastgezinnen - …</a:t>
            </a:r>
          </a:p>
          <a:p>
            <a:endParaRPr lang="nl-BE" baseline="0" dirty="0" smtClean="0"/>
          </a:p>
          <a:p>
            <a:r>
              <a:rPr lang="nl-BE" baseline="0" dirty="0" smtClean="0"/>
              <a:t>Jeugdhulp bij uitstek kijken naar wat jongeren en gezinnen kunnen.  Mogelijkheden – onmogelijkheden.</a:t>
            </a:r>
          </a:p>
          <a:p>
            <a:r>
              <a:rPr lang="nl-BE" baseline="0" dirty="0" smtClean="0"/>
              <a:t>Verschil met medisch denken.  Diagnostiek van probleem – dit oplossen.   Jeugdhulp diagnostiek van mogelijkheden – hierop verder bouwen.</a:t>
            </a:r>
          </a:p>
          <a:p>
            <a:endParaRPr lang="nl-BE" baseline="0" dirty="0" smtClean="0"/>
          </a:p>
          <a:p>
            <a:r>
              <a:rPr lang="nl-BE" baseline="0" dirty="0" smtClean="0"/>
              <a:t>Participatie	- in hulpverlening, bepalen van doelstellingen – IHP  ouders en jongeren</a:t>
            </a:r>
          </a:p>
          <a:p>
            <a:r>
              <a:rPr lang="nl-BE" baseline="0" dirty="0" smtClean="0"/>
              <a:t>	- in voorziening – groepsgesprekken – minder in beleid (ook niet direct ouders)</a:t>
            </a:r>
          </a:p>
          <a:p>
            <a:r>
              <a:rPr lang="nl-BE" baseline="0" dirty="0" smtClean="0"/>
              <a:t>	- Vlaams beleid: Cachet - ouderparticipatie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58258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Jeugdhulp laatste jaren</a:t>
            </a:r>
            <a:r>
              <a:rPr lang="nl-BE" baseline="0" dirty="0" smtClean="0"/>
              <a:t> zeer erg gewijzigd</a:t>
            </a:r>
          </a:p>
          <a:p>
            <a:endParaRPr lang="nl-BE" baseline="0" dirty="0" smtClean="0"/>
          </a:p>
          <a:p>
            <a:r>
              <a:rPr lang="nl-BE" baseline="0" dirty="0" smtClean="0"/>
              <a:t>Vroeger sector RT of niet-RT.  Nu op basis van modules.  </a:t>
            </a:r>
            <a:r>
              <a:rPr lang="nl-BE" baseline="0" dirty="0" err="1" smtClean="0"/>
              <a:t>Adoc</a:t>
            </a:r>
            <a:r>
              <a:rPr lang="nl-BE" baseline="0" dirty="0" smtClean="0"/>
              <a:t> en ITP</a:t>
            </a:r>
          </a:p>
          <a:p>
            <a:endParaRPr lang="nl-BE" baseline="0" dirty="0" smtClean="0"/>
          </a:p>
          <a:p>
            <a:r>
              <a:rPr lang="nl-BE" baseline="0" dirty="0" smtClean="0"/>
              <a:t>Voor Jeugdhulp / Jongerenwelzijn:  CB en DB RT / Verblijf niet-RT ook CBAW niet-RT (vooral omwille leeftijd 17 jaar).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402496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Vroeger sector RT of niet</a:t>
            </a:r>
          </a:p>
          <a:p>
            <a:r>
              <a:rPr lang="nl-BE" dirty="0" smtClean="0"/>
              <a:t>JW niet-RT</a:t>
            </a:r>
            <a:r>
              <a:rPr lang="nl-BE" baseline="0" dirty="0" smtClean="0"/>
              <a:t>, VAPH niet-RT, K&amp;G RT</a:t>
            </a:r>
            <a:endParaRPr lang="nl-BE" dirty="0" smtClean="0"/>
          </a:p>
          <a:p>
            <a:endParaRPr lang="nl-BE" dirty="0" smtClean="0"/>
          </a:p>
          <a:p>
            <a:r>
              <a:rPr lang="nl-BE" dirty="0" smtClean="0"/>
              <a:t>Nu modules, iedere sector</a:t>
            </a:r>
            <a:r>
              <a:rPr lang="nl-BE" baseline="0" dirty="0" smtClean="0"/>
              <a:t> vaak zelfs voorziening</a:t>
            </a:r>
            <a:r>
              <a:rPr lang="nl-BE" dirty="0" smtClean="0"/>
              <a:t> deels RT en niet-RT (behalve CGG</a:t>
            </a:r>
            <a:r>
              <a:rPr lang="nl-BE" baseline="0" dirty="0" smtClean="0"/>
              <a:t> en CAW)</a:t>
            </a:r>
          </a:p>
          <a:p>
            <a:endParaRPr lang="nl-BE" baseline="0" dirty="0" smtClean="0"/>
          </a:p>
          <a:p>
            <a:r>
              <a:rPr lang="nl-BE" dirty="0" smtClean="0"/>
              <a:t>Toevoegen van</a:t>
            </a:r>
            <a:r>
              <a:rPr lang="nl-BE" baseline="0" dirty="0" smtClean="0"/>
              <a:t> dwang bij verontrusting.</a:t>
            </a:r>
          </a:p>
          <a:p>
            <a:r>
              <a:rPr lang="nl-BE" baseline="0" dirty="0" smtClean="0"/>
              <a:t>HV eerst zelf aan de slag met verontrusting – kan consult vragen – kan doorverwijzen via (M-</a:t>
            </a:r>
            <a:r>
              <a:rPr lang="nl-BE" baseline="0" dirty="0" err="1" smtClean="0"/>
              <a:t>doc</a:t>
            </a:r>
            <a:r>
              <a:rPr lang="nl-BE" baseline="0" dirty="0" smtClean="0"/>
              <a:t>)</a:t>
            </a:r>
          </a:p>
          <a:p>
            <a:r>
              <a:rPr lang="nl-BE" baseline="0" dirty="0" smtClean="0"/>
              <a:t>	OCJ</a:t>
            </a:r>
          </a:p>
          <a:p>
            <a:r>
              <a:rPr lang="nl-BE" baseline="0" dirty="0" smtClean="0"/>
              <a:t>	VK</a:t>
            </a:r>
          </a:p>
          <a:p>
            <a:endParaRPr lang="nl-BE" baseline="0" dirty="0" smtClean="0"/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5126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Jeugdhulp laatste jaren</a:t>
            </a:r>
            <a:r>
              <a:rPr lang="nl-BE" baseline="0" dirty="0" smtClean="0"/>
              <a:t> erg gewijzigd</a:t>
            </a:r>
          </a:p>
          <a:p>
            <a:endParaRPr lang="nl-BE" baseline="0" dirty="0" smtClean="0"/>
          </a:p>
          <a:p>
            <a:r>
              <a:rPr lang="nl-BE" baseline="0" dirty="0" smtClean="0"/>
              <a:t>Vroeger sector RT of niet-RT.  Nu op basis van modules.  </a:t>
            </a:r>
            <a:r>
              <a:rPr lang="nl-BE" baseline="0" dirty="0" err="1" smtClean="0"/>
              <a:t>Adoc</a:t>
            </a:r>
            <a:r>
              <a:rPr lang="nl-BE" baseline="0" dirty="0" smtClean="0"/>
              <a:t> en ITP</a:t>
            </a:r>
          </a:p>
          <a:p>
            <a:endParaRPr lang="nl-BE" baseline="0" dirty="0" smtClean="0"/>
          </a:p>
          <a:p>
            <a:r>
              <a:rPr lang="nl-BE" baseline="0" dirty="0" smtClean="0"/>
              <a:t>Voor Jeugdhulp / Jongerenwelzijn:  CB en DB RT / Verblijf niet-RT ook CBAW niet-RT (vooral omwille leeftijd 17 jaar).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274415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CB kan 6 maanden zijn – langer afhankelijk van</a:t>
            </a:r>
            <a:r>
              <a:rPr lang="nl-BE" baseline="0" dirty="0" smtClean="0"/>
              <a:t> intensiteit 1, 2 of 3 punten.</a:t>
            </a:r>
            <a:endParaRPr lang="nl-BE" dirty="0" smtClean="0"/>
          </a:p>
          <a:p>
            <a:r>
              <a:rPr lang="nl-BE" dirty="0" smtClean="0"/>
              <a:t>Verblijf verticale leefgroepen – adolescenten – TCK </a:t>
            </a:r>
            <a:r>
              <a:rPr lang="nl-BE" dirty="0" err="1" smtClean="0"/>
              <a:t>studiowonen</a:t>
            </a:r>
            <a:r>
              <a:rPr lang="nl-BE" dirty="0" smtClean="0"/>
              <a:t>.</a:t>
            </a:r>
          </a:p>
          <a:p>
            <a:endParaRPr lang="nl-BE" dirty="0" smtClean="0"/>
          </a:p>
          <a:p>
            <a:r>
              <a:rPr lang="nl-BE" dirty="0" smtClean="0"/>
              <a:t>CIG gezinsopnames!!</a:t>
            </a:r>
          </a:p>
          <a:p>
            <a:r>
              <a:rPr lang="nl-BE" dirty="0" smtClean="0"/>
              <a:t>Oorspronkelijk</a:t>
            </a:r>
            <a:r>
              <a:rPr lang="nl-BE" baseline="0" dirty="0" smtClean="0"/>
              <a:t> tehuizen voor ongehuwden moeders.  Nu zeer moderne werkvorm.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769782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Opnameduur 3 tot 6 maanden, onthaal korter.  Probleem doorstroom!!!!</a:t>
            </a:r>
          </a:p>
          <a:p>
            <a:endParaRPr lang="nl-BE" dirty="0" smtClean="0"/>
          </a:p>
          <a:p>
            <a:r>
              <a:rPr lang="nl-BE" dirty="0" smtClean="0"/>
              <a:t>Oorspronkelijk JR</a:t>
            </a:r>
            <a:r>
              <a:rPr lang="nl-BE" baseline="0" dirty="0" smtClean="0"/>
              <a:t> uithuisplaatsing – toch nog een kans geven.  Zeer intensieve contextbegeleiding.  Crisis vaak bereidheid tot verandering.</a:t>
            </a:r>
          </a:p>
          <a:p>
            <a:r>
              <a:rPr lang="nl-BE" baseline="0" dirty="0" smtClean="0"/>
              <a:t>Iemand die gedurende 4 weken halftijds met een gezin bezig is.</a:t>
            </a:r>
          </a:p>
          <a:p>
            <a:endParaRPr lang="nl-BE" baseline="0" dirty="0" smtClean="0"/>
          </a:p>
          <a:p>
            <a:r>
              <a:rPr lang="nl-BE" baseline="0" dirty="0" smtClean="0"/>
              <a:t>582 zijn begeleidingen op jaarbasis.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391377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2013 23 organisaties</a:t>
            </a:r>
          </a:p>
          <a:p>
            <a:endParaRPr lang="nl-BE" dirty="0" smtClean="0"/>
          </a:p>
          <a:p>
            <a:r>
              <a:rPr lang="nl-BE" dirty="0" smtClean="0"/>
              <a:t>Geen beperking op capaciteit.</a:t>
            </a:r>
          </a:p>
          <a:p>
            <a:endParaRPr lang="nl-BE" dirty="0" smtClean="0"/>
          </a:p>
          <a:p>
            <a:r>
              <a:rPr lang="nl-BE" dirty="0" smtClean="0"/>
              <a:t>Vooral netwerkpleegzorg sterkste</a:t>
            </a:r>
            <a:r>
              <a:rPr lang="nl-BE" baseline="0" dirty="0" smtClean="0"/>
              <a:t> groei.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419130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Vroeger in Vlaanderen – erkenningen</a:t>
            </a:r>
            <a:r>
              <a:rPr lang="nl-BE" baseline="0" dirty="0" smtClean="0"/>
              <a:t> ingetrokken</a:t>
            </a:r>
          </a:p>
          <a:p>
            <a:endParaRPr lang="nl-BE" baseline="0" dirty="0" smtClean="0"/>
          </a:p>
          <a:p>
            <a:r>
              <a:rPr lang="nl-BE" baseline="0" dirty="0" smtClean="0"/>
              <a:t>Nu in </a:t>
            </a:r>
            <a:r>
              <a:rPr lang="nl-BE" baseline="0" dirty="0" err="1" smtClean="0"/>
              <a:t>Ndl</a:t>
            </a:r>
            <a:r>
              <a:rPr lang="nl-BE" baseline="0" dirty="0" smtClean="0"/>
              <a:t> groot succes</a:t>
            </a:r>
          </a:p>
          <a:p>
            <a:endParaRPr lang="nl-BE" baseline="0" dirty="0" smtClean="0"/>
          </a:p>
          <a:p>
            <a:r>
              <a:rPr lang="nl-BE" baseline="0" dirty="0" smtClean="0"/>
              <a:t>In Vlaanderen terug mee </a:t>
            </a:r>
            <a:r>
              <a:rPr lang="nl-BE" baseline="0" dirty="0" err="1" smtClean="0"/>
              <a:t>experitmenteren</a:t>
            </a:r>
            <a:r>
              <a:rPr lang="nl-BE" baseline="0" dirty="0" smtClean="0"/>
              <a:t>, maar kleinschaliger en veel sterker ingebed en ondersteund door bestaande organisaties.</a:t>
            </a:r>
          </a:p>
          <a:p>
            <a:endParaRPr lang="nl-BE" baseline="0" dirty="0" smtClean="0"/>
          </a:p>
          <a:p>
            <a:r>
              <a:rPr lang="nl-BE" baseline="0" dirty="0" smtClean="0"/>
              <a:t>Voordelen: hechting en continuïteit.</a:t>
            </a:r>
          </a:p>
          <a:p>
            <a:endParaRPr lang="nl-BE" baseline="0" dirty="0" smtClean="0"/>
          </a:p>
          <a:p>
            <a:r>
              <a:rPr lang="nl-BE" baseline="0" dirty="0" smtClean="0"/>
              <a:t>In </a:t>
            </a:r>
            <a:r>
              <a:rPr lang="nl-BE" baseline="0" dirty="0" err="1" smtClean="0"/>
              <a:t>Ndl</a:t>
            </a:r>
            <a:r>
              <a:rPr lang="nl-BE" baseline="0" dirty="0" smtClean="0"/>
              <a:t> toch ervaring dat ouderpaar na 5 jaar stopt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10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31344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2F8320-998D-224E-8B89-806D4C763A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907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2F8320-998D-224E-8B89-806D4C763A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9136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2F8320-998D-224E-8B89-806D4C763A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2193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2F8320-998D-224E-8B89-806D4C763A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9314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2F8320-998D-224E-8B89-806D4C763A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7058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2F8320-998D-224E-8B89-806D4C763A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9979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2F8320-998D-224E-8B89-806D4C763A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834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2F8320-998D-224E-8B89-806D4C763A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988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2F8320-998D-224E-8B89-806D4C763A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6133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2F8320-998D-224E-8B89-806D4C763A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4224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2F8320-998D-224E-8B89-806D4C763A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7216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990603" y="274638"/>
            <a:ext cx="7924799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nl-BE" dirty="0" smtClean="0"/>
              <a:t>Titelstijl van model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90603" y="1600201"/>
            <a:ext cx="7924799" cy="445118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BE" dirty="0" smtClean="0"/>
              <a:t>Klik om de tekststijl van het model te bewerken</a:t>
            </a:r>
          </a:p>
          <a:p>
            <a:pPr lvl="1"/>
            <a:r>
              <a:rPr lang="nl-BE" dirty="0" smtClean="0"/>
              <a:t>Tweede niveau</a:t>
            </a:r>
          </a:p>
          <a:p>
            <a:pPr lvl="2"/>
            <a:r>
              <a:rPr lang="nl-BE" dirty="0" smtClean="0"/>
              <a:t>Derde niveau</a:t>
            </a:r>
          </a:p>
          <a:p>
            <a:pPr lvl="3"/>
            <a:r>
              <a:rPr lang="nl-BE" dirty="0" smtClean="0"/>
              <a:t>Vierde niveau</a:t>
            </a:r>
          </a:p>
          <a:p>
            <a:pPr lvl="4"/>
            <a:r>
              <a:rPr lang="nl-BE" dirty="0" smtClean="0"/>
              <a:t>Vijfde niveau</a:t>
            </a:r>
            <a:endParaRPr lang="nl-NL" dirty="0"/>
          </a:p>
        </p:txBody>
      </p:sp>
      <p:pic>
        <p:nvPicPr>
          <p:cNvPr id="7" name="Afbeelding 6" descr="Powerpoint-6.gif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44" y="5992353"/>
            <a:ext cx="848847" cy="819335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3" y="6268651"/>
            <a:ext cx="4906060" cy="266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105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i="1" kern="1200">
          <a:solidFill>
            <a:srgbClr val="358F3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poren.be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gvlaanderen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Afbeelding 12" descr="Powerpoint-8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2650065" y="2218583"/>
            <a:ext cx="5799666" cy="53860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4160"/>
              </a:lnSpc>
            </a:pPr>
            <a:r>
              <a:rPr lang="nl-BE" sz="3800" i="1" dirty="0" smtClean="0">
                <a:solidFill>
                  <a:schemeClr val="bg1"/>
                </a:solidFill>
              </a:rPr>
              <a:t>De Wereld van de Jeugdhulp</a:t>
            </a:r>
            <a:endParaRPr lang="nl-NL" sz="3800" i="1" dirty="0">
              <a:solidFill>
                <a:schemeClr val="bg1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2650065" y="3639243"/>
            <a:ext cx="5477933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l-NL" sz="2000" dirty="0" smtClean="0">
                <a:solidFill>
                  <a:srgbClr val="FFFFFF"/>
                </a:solidFill>
              </a:rPr>
              <a:t>Eddy Van den hove</a:t>
            </a:r>
          </a:p>
          <a:p>
            <a:r>
              <a:rPr lang="nl-NL" sz="2000" dirty="0" smtClean="0">
                <a:solidFill>
                  <a:srgbClr val="FFFFFF"/>
                </a:solidFill>
              </a:rPr>
              <a:t>Stafmedewerker Jeugdhulp en Gezinsondersteuning</a:t>
            </a:r>
          </a:p>
          <a:p>
            <a:endParaRPr lang="nl-BE" sz="2000" dirty="0" smtClean="0">
              <a:solidFill>
                <a:srgbClr val="FFFFFF"/>
              </a:solidFill>
            </a:endParaRPr>
          </a:p>
          <a:p>
            <a:r>
              <a:rPr lang="nl-BE" sz="2000" dirty="0" smtClean="0">
                <a:solidFill>
                  <a:srgbClr val="FFFFFF"/>
                </a:solidFill>
              </a:rPr>
              <a:t>5 november 2019</a:t>
            </a:r>
            <a:endParaRPr lang="nl-NL" sz="2000" dirty="0">
              <a:solidFill>
                <a:srgbClr val="FFFFFF"/>
              </a:solidFill>
            </a:endParaRPr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72F8320-998D-224E-8B89-806D4C763A87}" type="slidenum">
              <a:rPr lang="nl-NL" smtClean="0"/>
              <a:pPr algn="r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49662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Private organisaties Jongerenwelzijn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90603" y="1600200"/>
            <a:ext cx="7924799" cy="4622799"/>
          </a:xfrm>
        </p:spPr>
        <p:txBody>
          <a:bodyPr>
            <a:normAutofit/>
          </a:bodyPr>
          <a:lstStyle/>
          <a:p>
            <a:r>
              <a:rPr lang="nl-BE" sz="3000" dirty="0" smtClean="0"/>
              <a:t>Experimenteren met </a:t>
            </a:r>
            <a:r>
              <a:rPr lang="nl-BE" sz="3000" dirty="0" smtClean="0">
                <a:solidFill>
                  <a:srgbClr val="FF0000"/>
                </a:solidFill>
              </a:rPr>
              <a:t>Gezinshuizen</a:t>
            </a:r>
            <a:r>
              <a:rPr lang="nl-BE" sz="3000" dirty="0" smtClean="0"/>
              <a:t> bij residentiële plaatsing – inwonende begeleiders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8320-998D-224E-8B89-806D4C763A87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833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Private organisaties Jongerenwelzijn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90603" y="1600200"/>
            <a:ext cx="7924799" cy="4622799"/>
          </a:xfrm>
        </p:spPr>
        <p:txBody>
          <a:bodyPr>
            <a:normAutofit/>
          </a:bodyPr>
          <a:lstStyle/>
          <a:p>
            <a:r>
              <a:rPr lang="nl-BE" sz="3000" dirty="0" smtClean="0">
                <a:solidFill>
                  <a:srgbClr val="FF0000"/>
                </a:solidFill>
              </a:rPr>
              <a:t>Herstelgerichte en constructieve afhandelingsvormen (HCA)							10</a:t>
            </a:r>
          </a:p>
          <a:p>
            <a:pPr marL="400050" lvl="1" indent="0">
              <a:buNone/>
            </a:pPr>
            <a:r>
              <a:rPr lang="nl-BE" dirty="0" smtClean="0"/>
              <a:t>Reactie op een delict</a:t>
            </a:r>
          </a:p>
          <a:p>
            <a:pPr marL="857250" lvl="1" indent="-457200"/>
            <a:r>
              <a:rPr lang="nl-BE" dirty="0" smtClean="0"/>
              <a:t>Herstelbemiddeling								4000</a:t>
            </a:r>
          </a:p>
          <a:p>
            <a:pPr marL="857250" lvl="1" indent="-457200"/>
            <a:r>
              <a:rPr lang="nl-BE" dirty="0" err="1" smtClean="0"/>
              <a:t>Hergo</a:t>
            </a:r>
            <a:r>
              <a:rPr lang="nl-BE" dirty="0" smtClean="0"/>
              <a:t>												    75</a:t>
            </a:r>
          </a:p>
          <a:p>
            <a:pPr marL="857250" lvl="1" indent="-457200"/>
            <a:r>
              <a:rPr lang="nl-BE" dirty="0" smtClean="0"/>
              <a:t>Gemeenschapsdienst							  500</a:t>
            </a:r>
          </a:p>
          <a:p>
            <a:pPr marL="857250" lvl="1" indent="-457200"/>
            <a:r>
              <a:rPr lang="nl-BE" dirty="0" smtClean="0"/>
              <a:t>Leerproject										  600</a:t>
            </a:r>
          </a:p>
          <a:p>
            <a:pPr marL="857250" lvl="1" indent="-457200"/>
            <a:r>
              <a:rPr lang="nl-BE" dirty="0" smtClean="0"/>
              <a:t>Nieuw: positief project							       ?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8320-998D-224E-8B89-806D4C763A87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9863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Private organisaties Jongerenwelzijn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90603" y="1600200"/>
            <a:ext cx="7924799" cy="4622799"/>
          </a:xfrm>
        </p:spPr>
        <p:txBody>
          <a:bodyPr>
            <a:normAutofit/>
          </a:bodyPr>
          <a:lstStyle/>
          <a:p>
            <a:r>
              <a:rPr lang="nl-BE" sz="3000" dirty="0" smtClean="0">
                <a:solidFill>
                  <a:srgbClr val="FF0000"/>
                </a:solidFill>
              </a:rPr>
              <a:t>Naadloze Flexibele Trajecten welzijn-onderwijs	(NAFT)													12</a:t>
            </a:r>
          </a:p>
          <a:p>
            <a:pPr marL="400050" lvl="1" indent="0">
              <a:buNone/>
            </a:pPr>
            <a:r>
              <a:rPr lang="nl-BE" dirty="0" smtClean="0"/>
              <a:t>Time-out en Persoonlijke ontwikkelingstrajecten    4000</a:t>
            </a:r>
          </a:p>
          <a:p>
            <a:pPr marL="400050" lvl="1" indent="0">
              <a:buNone/>
            </a:pPr>
            <a:r>
              <a:rPr lang="nl-BE" dirty="0" smtClean="0"/>
              <a:t>(het gaat hier om 4000 trajecten per jaar, sommigen </a:t>
            </a:r>
            <a:r>
              <a:rPr lang="nl-BE" smtClean="0"/>
              <a:t>zijn kortdurend, sommigen langer van duur)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8320-998D-224E-8B89-806D4C763A87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9772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Gemeenschapsintellingen</a:t>
            </a:r>
            <a:r>
              <a:rPr lang="nl-BE" dirty="0" smtClean="0"/>
              <a:t> JW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Mol</a:t>
            </a:r>
          </a:p>
          <a:p>
            <a:r>
              <a:rPr lang="nl-BE" dirty="0" smtClean="0"/>
              <a:t>Beernem</a:t>
            </a:r>
          </a:p>
          <a:p>
            <a:r>
              <a:rPr lang="nl-BE" dirty="0" smtClean="0"/>
              <a:t>Ruislede</a:t>
            </a:r>
          </a:p>
          <a:p>
            <a:r>
              <a:rPr lang="nl-BE" dirty="0" err="1" smtClean="0"/>
              <a:t>Everberg</a:t>
            </a:r>
            <a:endParaRPr lang="nl-BE" dirty="0" smtClean="0"/>
          </a:p>
          <a:p>
            <a:r>
              <a:rPr lang="nl-BE" dirty="0" smtClean="0"/>
              <a:t>Tongeren</a:t>
            </a:r>
          </a:p>
          <a:p>
            <a:pPr marL="0" indent="0">
              <a:buNone/>
            </a:pPr>
            <a:r>
              <a:rPr lang="nl-BE" dirty="0" smtClean="0"/>
              <a:t>Capaciteit 330</a:t>
            </a:r>
          </a:p>
          <a:p>
            <a:pPr marL="0" indent="0">
              <a:buNone/>
            </a:pPr>
            <a:r>
              <a:rPr lang="nl-BE" dirty="0" smtClean="0"/>
              <a:t>43% omwille van Verontrustende opvoedingssituatie</a:t>
            </a:r>
          </a:p>
          <a:p>
            <a:pPr marL="0" indent="0">
              <a:buNone/>
            </a:pPr>
            <a:r>
              <a:rPr lang="nl-BE" dirty="0" smtClean="0"/>
              <a:t>57% omwille van een delict.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8320-998D-224E-8B89-806D4C763A87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6385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Private organisaties Kind en Gezin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90603" y="1600200"/>
            <a:ext cx="7924799" cy="4622799"/>
          </a:xfrm>
        </p:spPr>
        <p:txBody>
          <a:bodyPr>
            <a:normAutofit/>
          </a:bodyPr>
          <a:lstStyle/>
          <a:p>
            <a:r>
              <a:rPr lang="nl-BE" sz="3000" dirty="0" smtClean="0">
                <a:solidFill>
                  <a:srgbClr val="FF0000"/>
                </a:solidFill>
              </a:rPr>
              <a:t>Centra voor Kinderzorg en Gezinsondersteuning (CKG)														15</a:t>
            </a:r>
          </a:p>
          <a:p>
            <a:pPr marL="400050" lvl="1" indent="0">
              <a:buNone/>
            </a:pPr>
            <a:r>
              <a:rPr lang="nl-BE" dirty="0" smtClean="0"/>
              <a:t>Voor kinderen tot 12 jaar</a:t>
            </a:r>
          </a:p>
          <a:p>
            <a:pPr marL="400050" lvl="1" indent="0">
              <a:buNone/>
            </a:pPr>
            <a:r>
              <a:rPr lang="nl-BE" dirty="0" smtClean="0"/>
              <a:t>Zeer preventieve mobiele en trainingsmodules (2500 gezinnen op jaarbasis – zeer kort tot lang)</a:t>
            </a:r>
          </a:p>
          <a:p>
            <a:pPr marL="400050" lvl="1" indent="0">
              <a:buNone/>
            </a:pPr>
            <a:r>
              <a:rPr lang="nl-BE" dirty="0" smtClean="0"/>
              <a:t>Crisisopvang en verblijf tot 6 à 12 jaar				    450</a:t>
            </a:r>
          </a:p>
          <a:p>
            <a:pPr marL="400050" lvl="1" indent="0">
              <a:buNone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8320-998D-224E-8B89-806D4C763A87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8062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Private organisatie VAPH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dirty="0" smtClean="0"/>
              <a:t>Minderjarigen met een beperking / handicap</a:t>
            </a:r>
          </a:p>
          <a:p>
            <a:r>
              <a:rPr lang="nl-BE" dirty="0" smtClean="0"/>
              <a:t>Multifunctionele Centra (MFC) -&gt; wordt in 2020 persoonsvolgende financiering.</a:t>
            </a:r>
          </a:p>
          <a:p>
            <a:pPr lvl="1"/>
            <a:r>
              <a:rPr lang="nl-BE" dirty="0" smtClean="0"/>
              <a:t>Mentaal</a:t>
            </a:r>
          </a:p>
          <a:p>
            <a:pPr lvl="1"/>
            <a:r>
              <a:rPr lang="nl-BE" dirty="0" smtClean="0"/>
              <a:t>Sensorisch</a:t>
            </a:r>
          </a:p>
          <a:p>
            <a:pPr lvl="1"/>
            <a:r>
              <a:rPr lang="nl-BE" dirty="0" smtClean="0"/>
              <a:t>Motorisch</a:t>
            </a:r>
          </a:p>
          <a:p>
            <a:pPr lvl="1"/>
            <a:r>
              <a:rPr lang="nl-BE" dirty="0" smtClean="0"/>
              <a:t>Gedrags- en emotionele stoornis (GES)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8320-998D-224E-8B89-806D4C763A87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6092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Actieplan jongvolwassenen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90603" y="1600200"/>
            <a:ext cx="7924799" cy="4978400"/>
          </a:xfrm>
        </p:spPr>
        <p:txBody>
          <a:bodyPr>
            <a:normAutofit lnSpcReduction="10000"/>
          </a:bodyPr>
          <a:lstStyle/>
          <a:p>
            <a:r>
              <a:rPr lang="nl-BE" sz="3000" dirty="0" smtClean="0"/>
              <a:t>Overgang naar volwassenhulp beter voorbereiden</a:t>
            </a:r>
          </a:p>
          <a:p>
            <a:pPr lvl="1"/>
            <a:r>
              <a:rPr lang="nl-BE" dirty="0" smtClean="0"/>
              <a:t>Groeiplan vanaf 16 jaar</a:t>
            </a:r>
          </a:p>
          <a:p>
            <a:pPr lvl="1"/>
            <a:r>
              <a:rPr lang="nl-BE" dirty="0" smtClean="0"/>
              <a:t>Ondersteuningsplan vanaf 17,5 jaar</a:t>
            </a:r>
          </a:p>
          <a:p>
            <a:r>
              <a:rPr lang="nl-BE" dirty="0" smtClean="0"/>
              <a:t>Verlenging leeftijd jeugdhulp voor alle modules tot 25 jaar (behalve OOOC tot 20 jaar)</a:t>
            </a:r>
          </a:p>
          <a:p>
            <a:r>
              <a:rPr lang="nl-BE" dirty="0" smtClean="0"/>
              <a:t>Module </a:t>
            </a:r>
            <a:r>
              <a:rPr lang="nl-BE" dirty="0" err="1" smtClean="0"/>
              <a:t>jeugdhulpverlaters</a:t>
            </a:r>
            <a:endParaRPr lang="nl-BE" dirty="0" smtClean="0"/>
          </a:p>
          <a:p>
            <a:pPr lvl="1"/>
            <a:r>
              <a:rPr lang="nl-BE" dirty="0" smtClean="0"/>
              <a:t>Tandem begeleiding CAW</a:t>
            </a:r>
          </a:p>
          <a:p>
            <a:r>
              <a:rPr lang="nl-BE" dirty="0" smtClean="0"/>
              <a:t>Werf 3: Kleine wooneenheden voor 87 jongeren.</a:t>
            </a:r>
          </a:p>
          <a:p>
            <a:r>
              <a:rPr lang="nl-BE" dirty="0" smtClean="0"/>
              <a:t>Sinds 2016 stijging van +18-jarigen met 33% in jeugdhulp</a:t>
            </a:r>
          </a:p>
          <a:p>
            <a:pPr lvl="1"/>
            <a:endParaRPr lang="nl-BE" dirty="0" smtClean="0"/>
          </a:p>
          <a:p>
            <a:pPr marL="400050" lvl="1" indent="0">
              <a:buNone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8320-998D-224E-8B89-806D4C763A87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3575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BE" sz="3200" dirty="0" smtClean="0"/>
              <a:t>Hoe wordt er concreet gewerkt?</a:t>
            </a:r>
          </a:p>
          <a:p>
            <a:pPr marL="0" indent="0">
              <a:buNone/>
            </a:pPr>
            <a:r>
              <a:rPr lang="nl-BE" dirty="0" smtClean="0"/>
              <a:t>Voorstelling werking leefgroep</a:t>
            </a:r>
            <a:endParaRPr lang="nl-BE" dirty="0"/>
          </a:p>
          <a:p>
            <a:pPr marL="0" indent="0">
              <a:buNone/>
            </a:pPr>
            <a:r>
              <a:rPr lang="nl-BE" dirty="0" smtClean="0"/>
              <a:t>Elke Schillebeeckx</a:t>
            </a:r>
          </a:p>
          <a:p>
            <a:pPr marL="0" indent="0">
              <a:buNone/>
            </a:pPr>
            <a:r>
              <a:rPr lang="nl-BE" dirty="0" smtClean="0"/>
              <a:t>Sporen vzw</a:t>
            </a:r>
          </a:p>
          <a:p>
            <a:pPr marL="0" indent="0">
              <a:buNone/>
            </a:pPr>
            <a:r>
              <a:rPr lang="nl-BE" sz="1800" dirty="0" smtClean="0">
                <a:hlinkClick r:id="rId2"/>
              </a:rPr>
              <a:t>www.sporen.be</a:t>
            </a:r>
            <a:r>
              <a:rPr lang="nl-BE" sz="1800" dirty="0" smtClean="0"/>
              <a:t> </a:t>
            </a:r>
            <a:endParaRPr lang="nl-BE" sz="18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8320-998D-224E-8B89-806D4C763A87}" type="slidenum">
              <a:rPr lang="nl-NL" smtClean="0"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7244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Powerpoint-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72F8320-998D-224E-8B89-806D4C763A87}" type="slidenum">
              <a:rPr lang="nl-NL" smtClean="0"/>
              <a:pPr algn="r"/>
              <a:t>18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4685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Uitgangspunten Jeugdhulp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90603" y="1417638"/>
            <a:ext cx="7924799" cy="4779962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spcAft>
                <a:spcPts val="1200"/>
              </a:spcAft>
            </a:pPr>
            <a:r>
              <a:rPr lang="nl-NL" sz="3000" dirty="0" smtClean="0"/>
              <a:t>Zorg op maat – vertrekkend van hulpvraag</a:t>
            </a:r>
          </a:p>
          <a:p>
            <a:pPr marL="457200" indent="-457200">
              <a:spcAft>
                <a:spcPts val="1200"/>
              </a:spcAft>
            </a:pPr>
            <a:r>
              <a:rPr lang="nl-NL" sz="3000" dirty="0"/>
              <a:t>Contextgericht werken: gezin maar ook ruimer</a:t>
            </a:r>
          </a:p>
          <a:p>
            <a:pPr marL="457200" indent="-457200">
              <a:spcAft>
                <a:spcPts val="1200"/>
              </a:spcAft>
            </a:pPr>
            <a:r>
              <a:rPr lang="nl-NL" sz="3000" dirty="0" smtClean="0"/>
              <a:t>Flexibiliteit en continuïteit</a:t>
            </a:r>
          </a:p>
          <a:p>
            <a:pPr marL="457200" indent="-457200">
              <a:spcAft>
                <a:spcPts val="1200"/>
              </a:spcAft>
            </a:pPr>
            <a:r>
              <a:rPr lang="nl-NL" sz="3000" dirty="0" smtClean="0"/>
              <a:t>Recht op jeugdhulp (binnen de marges van de begroting) – enorme wachtlijsten. Dit maakt dat vele andere principes in het gedrang komen</a:t>
            </a:r>
          </a:p>
          <a:p>
            <a:pPr marL="457200" indent="-457200">
              <a:spcAft>
                <a:spcPts val="1200"/>
              </a:spcAft>
            </a:pPr>
            <a:r>
              <a:rPr lang="nl-NL" sz="3000" dirty="0"/>
              <a:t>Vermaatschappelijking van zorg</a:t>
            </a:r>
          </a:p>
          <a:p>
            <a:pPr marL="457200" indent="-457200">
              <a:spcAft>
                <a:spcPts val="1200"/>
              </a:spcAft>
            </a:pPr>
            <a:r>
              <a:rPr lang="nl-NL" sz="3000" dirty="0" smtClean="0"/>
              <a:t>Krachtgericht voor jongeren en ouders</a:t>
            </a:r>
          </a:p>
          <a:p>
            <a:pPr marL="457200" indent="-457200">
              <a:spcAft>
                <a:spcPts val="1200"/>
              </a:spcAft>
            </a:pPr>
            <a:r>
              <a:rPr lang="nl-NL" sz="3000" dirty="0" smtClean="0"/>
              <a:t>Participatief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72F8320-998D-224E-8B89-806D4C763A87}" type="slidenum">
              <a:rPr lang="nl-NL" smtClean="0"/>
              <a:pPr algn="r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4945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Principes Jeugdhulp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90603" y="1600199"/>
            <a:ext cx="7924799" cy="5012473"/>
          </a:xfrm>
        </p:spPr>
        <p:txBody>
          <a:bodyPr>
            <a:normAutofit lnSpcReduction="10000"/>
          </a:bodyPr>
          <a:lstStyle/>
          <a:p>
            <a:pPr marL="457200" indent="-457200">
              <a:spcAft>
                <a:spcPts val="1200"/>
              </a:spcAft>
            </a:pPr>
            <a:r>
              <a:rPr lang="nl-NL" dirty="0" smtClean="0"/>
              <a:t>Rechtstreeks toegankelijk &lt;–&gt; niet-rechtstreeks toegankelijk (toegangspoort – A-</a:t>
            </a:r>
            <a:r>
              <a:rPr lang="nl-NL" dirty="0" err="1" smtClean="0"/>
              <a:t>doc</a:t>
            </a:r>
            <a:r>
              <a:rPr lang="nl-NL" dirty="0" smtClean="0"/>
              <a:t>) </a:t>
            </a:r>
          </a:p>
          <a:p>
            <a:pPr marL="457200" indent="-457200">
              <a:spcAft>
                <a:spcPts val="1200"/>
              </a:spcAft>
            </a:pPr>
            <a:r>
              <a:rPr lang="nl-NL" dirty="0" smtClean="0"/>
              <a:t>Vrijwillig  </a:t>
            </a:r>
            <a:r>
              <a:rPr lang="nl-NL" dirty="0"/>
              <a:t>-&gt;  </a:t>
            </a:r>
            <a:r>
              <a:rPr lang="nl-NL" dirty="0" smtClean="0"/>
              <a:t>drang (OCJ)  </a:t>
            </a:r>
            <a:r>
              <a:rPr lang="nl-NL" dirty="0"/>
              <a:t>-&gt;  </a:t>
            </a:r>
            <a:r>
              <a:rPr lang="nl-NL" dirty="0" smtClean="0"/>
              <a:t>gedwongen (JRB)</a:t>
            </a:r>
          </a:p>
          <a:p>
            <a:pPr marL="457200" indent="-457200">
              <a:spcAft>
                <a:spcPts val="1200"/>
              </a:spcAft>
            </a:pPr>
            <a:r>
              <a:rPr lang="nl-NL" dirty="0" smtClean="0"/>
              <a:t>Gedwongen: Verontrustende opvoedingssituatie – Jeugddelicten (12%)</a:t>
            </a:r>
          </a:p>
          <a:p>
            <a:pPr marL="457200" indent="-457200">
              <a:spcAft>
                <a:spcPts val="600"/>
              </a:spcAft>
            </a:pPr>
            <a:r>
              <a:rPr lang="nl-NL" dirty="0" smtClean="0"/>
              <a:t>Nieuw decreet Jeugddelinquentierecht: scheiding tussen VOS-trajecten en antwoorden op delicten.</a:t>
            </a:r>
          </a:p>
          <a:p>
            <a:pPr marL="857250" lvl="1" indent="-457200">
              <a:spcAft>
                <a:spcPts val="600"/>
              </a:spcAft>
            </a:pPr>
            <a:r>
              <a:rPr lang="nl-NL" sz="2400" dirty="0" smtClean="0"/>
              <a:t>HCA (bemiddeling, gemeenschapsdienst, leerproject)</a:t>
            </a:r>
          </a:p>
          <a:p>
            <a:pPr marL="857250" lvl="1" indent="-457200">
              <a:spcAft>
                <a:spcPts val="600"/>
              </a:spcAft>
            </a:pPr>
            <a:r>
              <a:rPr lang="nl-NL" sz="2400" dirty="0" smtClean="0"/>
              <a:t>Opname Gemeenschapsinstelling (Mol, Beernem, Ruislede, </a:t>
            </a:r>
            <a:r>
              <a:rPr lang="nl-NL" sz="2400" dirty="0" err="1" smtClean="0"/>
              <a:t>Everberg</a:t>
            </a:r>
            <a:r>
              <a:rPr lang="nl-NL" sz="2400" dirty="0" smtClean="0"/>
              <a:t>)</a:t>
            </a:r>
            <a:endParaRPr lang="nl-NL" sz="2400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72F8320-998D-224E-8B89-806D4C763A87}" type="slidenum">
              <a:rPr lang="nl-NL" smtClean="0"/>
              <a:pPr algn="r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8946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Tijdelijke aanduiding voor inhoud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94" y="409433"/>
            <a:ext cx="8597511" cy="5642117"/>
          </a:xfrm>
        </p:spPr>
      </p:pic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8320-998D-224E-8B89-806D4C763A87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9273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Principes Jeugdhulp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90603" y="1600199"/>
            <a:ext cx="7924799" cy="5012473"/>
          </a:xfrm>
        </p:spPr>
        <p:txBody>
          <a:bodyPr>
            <a:normAutofit lnSpcReduction="10000"/>
          </a:bodyPr>
          <a:lstStyle/>
          <a:p>
            <a:pPr marL="457200" indent="-457200">
              <a:spcAft>
                <a:spcPts val="1200"/>
              </a:spcAft>
            </a:pPr>
            <a:r>
              <a:rPr lang="nl-NL" dirty="0" smtClean="0"/>
              <a:t>Rechtstreeks toegankelijk &lt;–&gt; niet-rechtstreeks toegankelijk (toegangspoort – A-</a:t>
            </a:r>
            <a:r>
              <a:rPr lang="nl-NL" dirty="0" err="1" smtClean="0"/>
              <a:t>doc</a:t>
            </a:r>
            <a:r>
              <a:rPr lang="nl-NL" dirty="0" smtClean="0"/>
              <a:t>) </a:t>
            </a:r>
          </a:p>
          <a:p>
            <a:pPr marL="457200" indent="-457200">
              <a:spcAft>
                <a:spcPts val="1200"/>
              </a:spcAft>
            </a:pPr>
            <a:r>
              <a:rPr lang="nl-NL" dirty="0" smtClean="0"/>
              <a:t>Vrijwillig  </a:t>
            </a:r>
            <a:r>
              <a:rPr lang="nl-NL" dirty="0"/>
              <a:t>-&gt;  </a:t>
            </a:r>
            <a:r>
              <a:rPr lang="nl-NL" dirty="0" smtClean="0"/>
              <a:t>drang (OCJ)  </a:t>
            </a:r>
            <a:r>
              <a:rPr lang="nl-NL" dirty="0"/>
              <a:t>-&gt;  </a:t>
            </a:r>
            <a:r>
              <a:rPr lang="nl-NL" dirty="0" smtClean="0"/>
              <a:t>gedwongen (JRB)</a:t>
            </a:r>
          </a:p>
          <a:p>
            <a:pPr marL="457200" indent="-457200">
              <a:spcAft>
                <a:spcPts val="1200"/>
              </a:spcAft>
            </a:pPr>
            <a:r>
              <a:rPr lang="nl-NL" dirty="0" smtClean="0"/>
              <a:t>Gedwongen: Verontrustende opvoedingssituatie – Jeugddelicten (12%)</a:t>
            </a:r>
          </a:p>
          <a:p>
            <a:pPr marL="457200" indent="-457200">
              <a:spcAft>
                <a:spcPts val="600"/>
              </a:spcAft>
            </a:pPr>
            <a:r>
              <a:rPr lang="nl-NL" dirty="0" smtClean="0"/>
              <a:t>Nieuw decreet Jeugddelinquentierecht: scheiding tussen VOS-trajecten en antwoorden op delicten.</a:t>
            </a:r>
          </a:p>
          <a:p>
            <a:pPr marL="857250" lvl="1" indent="-457200">
              <a:spcAft>
                <a:spcPts val="600"/>
              </a:spcAft>
            </a:pPr>
            <a:r>
              <a:rPr lang="nl-NL" sz="2400" dirty="0" smtClean="0"/>
              <a:t>HCA (bemiddeling, gemeenschapsdienst, leerproject)</a:t>
            </a:r>
          </a:p>
          <a:p>
            <a:pPr marL="857250" lvl="1" indent="-457200">
              <a:spcAft>
                <a:spcPts val="600"/>
              </a:spcAft>
            </a:pPr>
            <a:r>
              <a:rPr lang="nl-NL" sz="2400" dirty="0" smtClean="0"/>
              <a:t>Opname Gemeenschapsinstelling (Mol, Beernem, Ruislede, </a:t>
            </a:r>
            <a:r>
              <a:rPr lang="nl-NL" sz="2400" dirty="0" err="1" smtClean="0"/>
              <a:t>Everberg</a:t>
            </a:r>
            <a:r>
              <a:rPr lang="nl-NL" sz="2400" dirty="0" smtClean="0"/>
              <a:t>)</a:t>
            </a:r>
            <a:endParaRPr lang="nl-NL" sz="2400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72F8320-998D-224E-8B89-806D4C763A87}" type="slidenum">
              <a:rPr lang="nl-NL" smtClean="0"/>
              <a:pPr algn="r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5986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Van preventie tot detentie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nl-NL" dirty="0" smtClean="0"/>
              <a:t>Samensmelting van de Agentschappen Kind en Gezin en Jongerenwelzijn tot het Agentschap Opgroeien</a:t>
            </a:r>
          </a:p>
          <a:p>
            <a:pPr>
              <a:spcAft>
                <a:spcPts val="1200"/>
              </a:spcAft>
            </a:pPr>
            <a:r>
              <a:rPr lang="nl-NL" dirty="0" smtClean="0"/>
              <a:t>Consultatiebureaus Kind en Gezin – Huizen van het kind – Opvoedingswinkels – Centra voor Kinderzorg en Gezinsondersteuning</a:t>
            </a:r>
          </a:p>
          <a:p>
            <a:pPr>
              <a:spcAft>
                <a:spcPts val="1200"/>
              </a:spcAft>
            </a:pPr>
            <a:r>
              <a:rPr lang="nl-NL" dirty="0" smtClean="0"/>
              <a:t>Pleegzorg - Private organisaties Jongerenwelzijn - Gemeenschapsinstellingen</a:t>
            </a:r>
            <a:endParaRPr lang="nl-NL" dirty="0"/>
          </a:p>
          <a:p>
            <a:pPr marL="0" indent="0">
              <a:spcAft>
                <a:spcPts val="1200"/>
              </a:spcAft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72F8320-998D-224E-8B89-806D4C763A87}" type="slidenum">
              <a:rPr lang="nl-NL" smtClean="0"/>
              <a:pPr algn="r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3158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Private </a:t>
            </a:r>
            <a:r>
              <a:rPr lang="nl-BE" smtClean="0"/>
              <a:t>organisaties Jongerenwelzijn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smtClean="0">
                <a:solidFill>
                  <a:srgbClr val="FF0000"/>
                </a:solidFill>
              </a:rPr>
              <a:t>Organisaties voor Bijzondere Jeugdzorg (OVBJ)  90</a:t>
            </a:r>
          </a:p>
          <a:p>
            <a:pPr lvl="1"/>
            <a:r>
              <a:rPr lang="nl-BE" dirty="0" smtClean="0"/>
              <a:t>Contextbegeleiding (RT)			(6350)			2700</a:t>
            </a:r>
          </a:p>
          <a:p>
            <a:pPr lvl="1"/>
            <a:r>
              <a:rPr lang="nl-BE" dirty="0" smtClean="0"/>
              <a:t>CB + </a:t>
            </a:r>
            <a:r>
              <a:rPr lang="nl-BE" dirty="0" err="1" smtClean="0"/>
              <a:t>Dagbegeleiding</a:t>
            </a:r>
            <a:r>
              <a:rPr lang="nl-BE" dirty="0" smtClean="0"/>
              <a:t> in groep (RT)				  650</a:t>
            </a:r>
          </a:p>
          <a:p>
            <a:pPr lvl="1"/>
            <a:r>
              <a:rPr lang="nl-BE" dirty="0"/>
              <a:t>C</a:t>
            </a:r>
            <a:r>
              <a:rPr lang="nl-BE" dirty="0" smtClean="0"/>
              <a:t>B + Verblijf (n-RT)								3000</a:t>
            </a:r>
          </a:p>
          <a:p>
            <a:pPr lvl="1"/>
            <a:r>
              <a:rPr lang="nl-BE" dirty="0" smtClean="0"/>
              <a:t>Contextbegeleiding autonoom wonen (n-RT)	  750</a:t>
            </a:r>
          </a:p>
          <a:p>
            <a:r>
              <a:rPr lang="nl-BE" dirty="0" smtClean="0">
                <a:solidFill>
                  <a:srgbClr val="FF0000"/>
                </a:solidFill>
              </a:rPr>
              <a:t>Centra voor Integrale Gezinszorg (CIG)				8</a:t>
            </a:r>
          </a:p>
          <a:p>
            <a:pPr lvl="1"/>
            <a:r>
              <a:rPr lang="nl-BE" dirty="0" smtClean="0"/>
              <a:t>Contextbegeleiding (RT)							  100</a:t>
            </a:r>
          </a:p>
          <a:p>
            <a:pPr lvl="1"/>
            <a:r>
              <a:rPr lang="nl-BE" dirty="0" smtClean="0"/>
              <a:t>Verblijf (opname gezinnen, kinderen tellen)	  125</a:t>
            </a:r>
          </a:p>
          <a:p>
            <a:pPr marL="0" indent="0">
              <a:buNone/>
            </a:pPr>
            <a:r>
              <a:rPr lang="nl-BE" dirty="0"/>
              <a:t>	</a:t>
            </a:r>
            <a:r>
              <a:rPr lang="nl-BE" sz="1800" dirty="0" smtClean="0">
                <a:hlinkClick r:id="rId3"/>
              </a:rPr>
              <a:t>www.cigvlaanderen.org</a:t>
            </a:r>
            <a:r>
              <a:rPr lang="nl-BE" sz="1800" dirty="0" smtClean="0"/>
              <a:t> 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8320-998D-224E-8B89-806D4C763A87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7538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Private </a:t>
            </a:r>
            <a:r>
              <a:rPr lang="nl-BE" smtClean="0"/>
              <a:t>organisaties Jongerenwelzijn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smtClean="0">
                <a:solidFill>
                  <a:srgbClr val="FF0000"/>
                </a:solidFill>
              </a:rPr>
              <a:t>Onthaal-, oriëntatie en observatiecentra (OOOC)  16</a:t>
            </a:r>
          </a:p>
          <a:p>
            <a:pPr lvl="1"/>
            <a:r>
              <a:rPr lang="nl-BE" dirty="0" smtClean="0"/>
              <a:t>Mobiele diagnostiek	(n-RT)							100</a:t>
            </a:r>
          </a:p>
          <a:p>
            <a:pPr lvl="1"/>
            <a:r>
              <a:rPr lang="nl-BE" dirty="0" smtClean="0"/>
              <a:t>Diagnostiek + Verblijf	(n-RT)						 	260</a:t>
            </a:r>
          </a:p>
          <a:p>
            <a:r>
              <a:rPr lang="nl-BE" dirty="0" smtClean="0">
                <a:solidFill>
                  <a:srgbClr val="FF0000"/>
                </a:solidFill>
              </a:rPr>
              <a:t>Crisishulp aan Huis (</a:t>
            </a:r>
            <a:r>
              <a:rPr lang="nl-BE" dirty="0" err="1" smtClean="0">
                <a:solidFill>
                  <a:srgbClr val="FF0000"/>
                </a:solidFill>
              </a:rPr>
              <a:t>CaH</a:t>
            </a:r>
            <a:r>
              <a:rPr lang="nl-BE" dirty="0" smtClean="0">
                <a:solidFill>
                  <a:srgbClr val="FF0000"/>
                </a:solidFill>
              </a:rPr>
              <a:t>)					     		    	  10</a:t>
            </a:r>
          </a:p>
          <a:p>
            <a:pPr lvl="1"/>
            <a:r>
              <a:rPr lang="nl-BE" dirty="0" smtClean="0"/>
              <a:t>Contextbegeleiding	aantal gezinnen per jaar:     582</a:t>
            </a:r>
          </a:p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r>
              <a:rPr lang="nl-BE" dirty="0"/>
              <a:t>	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8320-998D-224E-8B89-806D4C763A87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0787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Private organisaties Jongerenwelzijn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90603" y="1600200"/>
            <a:ext cx="7924799" cy="4622799"/>
          </a:xfrm>
        </p:spPr>
        <p:txBody>
          <a:bodyPr>
            <a:normAutofit fontScale="92500"/>
          </a:bodyPr>
          <a:lstStyle/>
          <a:p>
            <a:r>
              <a:rPr lang="nl-BE" sz="3000" dirty="0" smtClean="0">
                <a:solidFill>
                  <a:srgbClr val="FF0000"/>
                </a:solidFill>
              </a:rPr>
              <a:t>Pleegzorg</a:t>
            </a:r>
            <a:r>
              <a:rPr lang="nl-BE" dirty="0" smtClean="0">
                <a:solidFill>
                  <a:srgbClr val="FF0000"/>
                </a:solidFill>
              </a:rPr>
              <a:t>			</a:t>
            </a:r>
            <a:r>
              <a:rPr lang="nl-BE" dirty="0" smtClean="0"/>
              <a:t>								  		 </a:t>
            </a:r>
            <a:r>
              <a:rPr lang="nl-BE" dirty="0" smtClean="0">
                <a:solidFill>
                  <a:srgbClr val="FF0000"/>
                </a:solidFill>
              </a:rPr>
              <a:t>5</a:t>
            </a:r>
          </a:p>
          <a:p>
            <a:pPr lvl="1"/>
            <a:r>
              <a:rPr lang="nl-BE" sz="3000" dirty="0" smtClean="0"/>
              <a:t>Ondersteunende pleegzorg					  790</a:t>
            </a:r>
          </a:p>
          <a:p>
            <a:pPr lvl="1"/>
            <a:r>
              <a:rPr lang="nl-BE" sz="3000" dirty="0" smtClean="0"/>
              <a:t>Perspectiefzoekende pleegzorg				  563</a:t>
            </a:r>
          </a:p>
          <a:p>
            <a:pPr lvl="1"/>
            <a:r>
              <a:rPr lang="nl-BE" sz="3000" dirty="0" err="1" smtClean="0"/>
              <a:t>Perspectiefbiedende</a:t>
            </a:r>
            <a:r>
              <a:rPr lang="nl-BE" sz="3000" dirty="0" smtClean="0"/>
              <a:t> pleegzorg				5215</a:t>
            </a:r>
          </a:p>
          <a:p>
            <a:pPr marL="457200" lvl="1" indent="0">
              <a:buNone/>
            </a:pPr>
            <a:r>
              <a:rPr lang="nl-BE" sz="3000" dirty="0" smtClean="0"/>
              <a:t>Groei met 42% sinds 2013</a:t>
            </a:r>
          </a:p>
          <a:p>
            <a:pPr lvl="1"/>
            <a:r>
              <a:rPr lang="nl-BE" sz="3000" dirty="0" smtClean="0"/>
              <a:t>Netwerkpleegzorg								60%</a:t>
            </a:r>
          </a:p>
          <a:p>
            <a:pPr lvl="1"/>
            <a:r>
              <a:rPr lang="nl-BE" sz="3000" dirty="0" smtClean="0"/>
              <a:t>Bestandspleegzorg	</a:t>
            </a:r>
            <a:r>
              <a:rPr lang="nl-BE" sz="3000" dirty="0" smtClean="0">
                <a:solidFill>
                  <a:srgbClr val="FF0000"/>
                </a:solidFill>
              </a:rPr>
              <a:t>							</a:t>
            </a:r>
            <a:r>
              <a:rPr lang="nl-BE" sz="3000" dirty="0"/>
              <a:t>4</a:t>
            </a:r>
            <a:r>
              <a:rPr lang="nl-BE" sz="3000" dirty="0" smtClean="0"/>
              <a:t>0%</a:t>
            </a:r>
          </a:p>
          <a:p>
            <a:pPr marL="457200" lvl="1" indent="0">
              <a:buNone/>
            </a:pPr>
            <a:r>
              <a:rPr lang="nl-BE" sz="3000" dirty="0" smtClean="0"/>
              <a:t>Indien beslissing uithuisplaatsing: steeds eerst te overwegen werkvorm.</a:t>
            </a:r>
            <a:r>
              <a:rPr lang="nl-BE" sz="3000" dirty="0" smtClean="0">
                <a:solidFill>
                  <a:srgbClr val="FF0000"/>
                </a:solidFill>
              </a:rPr>
              <a:t>	</a:t>
            </a:r>
            <a:r>
              <a:rPr lang="nl-BE" dirty="0"/>
              <a:t>	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8320-998D-224E-8B89-806D4C763A87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9106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owerpoint.pptx" id="{53ED0AED-8F17-4791-9CC6-3F96529B107A}" vid="{18F9CDF9-788B-4246-847A-1598AD151E6C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87913AB24B2E46A77244C3C409485B" ma:contentTypeVersion="10" ma:contentTypeDescription="Een nieuw document maken." ma:contentTypeScope="" ma:versionID="e4914d36878deed3aa16278e28c4e24f">
  <xsd:schema xmlns:xsd="http://www.w3.org/2001/XMLSchema" xmlns:xs="http://www.w3.org/2001/XMLSchema" xmlns:p="http://schemas.microsoft.com/office/2006/metadata/properties" xmlns:ns2="f7c62923-d34e-480b-b97d-33c63f887a50" xmlns:ns3="dfca433f-8598-490f-a85c-a9ef094c00a7" targetNamespace="http://schemas.microsoft.com/office/2006/metadata/properties" ma:root="true" ma:fieldsID="f6c2c15e2184858e3836bfed27ae8a71" ns2:_="" ns3:_="">
    <xsd:import namespace="f7c62923-d34e-480b-b97d-33c63f887a50"/>
    <xsd:import namespace="dfca433f-8598-490f-a85c-a9ef094c00a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c62923-d34e-480b-b97d-33c63f887a5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ca433f-8598-490f-a85c-a9ef094c00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656EBA8-339F-481F-8D16-DA6FCB3A3D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7c62923-d34e-480b-b97d-33c63f887a50"/>
    <ds:schemaRef ds:uri="dfca433f-8598-490f-a85c-a9ef094c00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B7B3B2D-696B-4218-8386-0C690DEB6B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9B0FCCF-9CC6-402C-9064-0FD6CBCBD671}">
  <ds:schemaRefs>
    <ds:schemaRef ds:uri="http://schemas.microsoft.com/office/2006/metadata/properties"/>
    <ds:schemaRef ds:uri="http://purl.org/dc/dcmitype/"/>
    <ds:schemaRef ds:uri="http://schemas.microsoft.com/office/infopath/2007/PartnerControls"/>
    <ds:schemaRef ds:uri="dfca433f-8598-490f-a85c-a9ef094c00a7"/>
    <ds:schemaRef ds:uri="f7c62923-d34e-480b-b97d-33c63f887a50"/>
    <ds:schemaRef ds:uri="http://www.w3.org/XML/1998/namespace"/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2018 logo presentatie Vlaams Welzijnsverbond</Template>
  <TotalTime>316</TotalTime>
  <Words>856</Words>
  <Application>Microsoft Office PowerPoint</Application>
  <PresentationFormat>Diavoorstelling (4:3)</PresentationFormat>
  <Paragraphs>205</Paragraphs>
  <Slides>18</Slides>
  <Notes>10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Office-thema</vt:lpstr>
      <vt:lpstr>PowerPoint-presentatie</vt:lpstr>
      <vt:lpstr>Uitgangspunten Jeugdhulp</vt:lpstr>
      <vt:lpstr>Principes Jeugdhulp</vt:lpstr>
      <vt:lpstr>PowerPoint-presentatie</vt:lpstr>
      <vt:lpstr>Principes Jeugdhulp</vt:lpstr>
      <vt:lpstr>Van preventie tot detentie</vt:lpstr>
      <vt:lpstr>Private organisaties Jongerenwelzijn</vt:lpstr>
      <vt:lpstr>Private organisaties Jongerenwelzijn</vt:lpstr>
      <vt:lpstr>Private organisaties Jongerenwelzijn</vt:lpstr>
      <vt:lpstr>Private organisaties Jongerenwelzijn</vt:lpstr>
      <vt:lpstr>Private organisaties Jongerenwelzijn</vt:lpstr>
      <vt:lpstr>Private organisaties Jongerenwelzijn</vt:lpstr>
      <vt:lpstr>Gemeenschapsintellingen JW</vt:lpstr>
      <vt:lpstr>Private organisaties Kind en Gezin</vt:lpstr>
      <vt:lpstr>Private organisatie VAPH</vt:lpstr>
      <vt:lpstr>Actieplan jongvolwassenen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Eddy Van den hove</dc:creator>
  <cp:lastModifiedBy>Line Ostyn</cp:lastModifiedBy>
  <cp:revision>31</cp:revision>
  <dcterms:created xsi:type="dcterms:W3CDTF">2019-03-05T15:00:48Z</dcterms:created>
  <dcterms:modified xsi:type="dcterms:W3CDTF">2019-11-06T10:43:45Z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0x010100EC87913AB24B2E46A77244C3C409485B</vt:lpwstr>
  </property>
</Properties>
</file>